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0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80" d="100"/>
          <a:sy n="80" d="100"/>
        </p:scale>
        <p:origin x="39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48070-A741-4A36-A920-3E86D56443F5}" type="datetimeFigureOut">
              <a:rPr lang="nl-NL" smtClean="0"/>
              <a:t>29-5-2018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98ADB-6AEC-4F5A-AB55-D2CF9FE721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322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Beste havo 4.	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101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Beste havo 4.	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033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 aankomende les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47234" y="1500189"/>
            <a:ext cx="8596668" cy="4972800"/>
          </a:xfrm>
        </p:spPr>
        <p:txBody>
          <a:bodyPr>
            <a:normAutofit/>
          </a:bodyPr>
          <a:lstStyle/>
          <a:p>
            <a:r>
              <a:rPr lang="nl-NL" sz="2500" dirty="0" smtClean="0"/>
              <a:t>Terugblik over overlopende posten</a:t>
            </a:r>
            <a:r>
              <a:rPr lang="nl-NL" sz="2500" dirty="0"/>
              <a:t> </a:t>
            </a:r>
            <a:r>
              <a:rPr lang="nl-NL" sz="2500" dirty="0" smtClean="0"/>
              <a:t>(5 min)</a:t>
            </a:r>
          </a:p>
          <a:p>
            <a:r>
              <a:rPr lang="nl-NL" sz="2500" dirty="0" smtClean="0"/>
              <a:t>Startopdracht financiële feiten(10 min)</a:t>
            </a:r>
          </a:p>
          <a:p>
            <a:r>
              <a:rPr lang="nl-NL" sz="2500" dirty="0" smtClean="0"/>
              <a:t>Theorie: begin naar eindbalans via baten/lasten en ontvangsten/uitgaven.</a:t>
            </a:r>
          </a:p>
          <a:p>
            <a:r>
              <a:rPr lang="nl-NL" sz="2500" dirty="0" smtClean="0"/>
              <a:t>Opdracht 2 wegwerken van overlopende posten (15 min)</a:t>
            </a:r>
          </a:p>
          <a:p>
            <a:r>
              <a:rPr lang="nl-NL" sz="2500" dirty="0" smtClean="0"/>
              <a:t>Afsluitende opdracht groter/kleiner.</a:t>
            </a:r>
          </a:p>
        </p:txBody>
      </p:sp>
    </p:spTree>
    <p:extLst>
      <p:ext uri="{BB962C8B-B14F-4D97-AF65-F5344CB8AC3E}">
        <p14:creationId xmlns:p14="http://schemas.microsoft.com/office/powerpoint/2010/main" val="32235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" y="0"/>
            <a:ext cx="9657568" cy="1959230"/>
          </a:xfrm>
        </p:spPr>
        <p:txBody>
          <a:bodyPr>
            <a:normAutofit/>
          </a:bodyPr>
          <a:lstStyle/>
          <a:p>
            <a:r>
              <a:rPr lang="nl-NL" sz="3400" dirty="0" smtClean="0"/>
              <a:t/>
            </a:r>
            <a:br>
              <a:rPr lang="nl-NL" sz="3400" dirty="0" smtClean="0"/>
            </a:br>
            <a:r>
              <a:rPr lang="nl-NL" sz="3400" dirty="0" smtClean="0"/>
              <a:t>terugblik vorige les</a:t>
            </a:r>
            <a:endParaRPr lang="nl-NL" sz="3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3453" y="1263316"/>
            <a:ext cx="4422215" cy="4586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 smtClean="0"/>
              <a:t>Vul het uitgedeelde formulier in.</a:t>
            </a:r>
          </a:p>
          <a:p>
            <a:pPr marL="0" indent="0">
              <a:buNone/>
            </a:pPr>
            <a:r>
              <a:rPr lang="nl-NL" sz="2800" dirty="0"/>
              <a:t>De </a:t>
            </a:r>
            <a:r>
              <a:rPr lang="nl-NL" sz="2800" dirty="0" smtClean="0"/>
              <a:t>leerling </a:t>
            </a:r>
            <a:r>
              <a:rPr lang="nl-NL" sz="2800" dirty="0"/>
              <a:t>die het duidelijkst kan formuleren welke voorkennis </a:t>
            </a:r>
            <a:r>
              <a:rPr lang="nl-NL" sz="2800" dirty="0" smtClean="0"/>
              <a:t>benodigd is en waarom wint het opruimlied.</a:t>
            </a:r>
          </a:p>
          <a:p>
            <a:pPr marL="0" indent="0">
              <a:buNone/>
            </a:pPr>
            <a:r>
              <a:rPr lang="nl-NL" sz="2800" dirty="0" smtClean="0"/>
              <a:t> 5</a:t>
            </a:r>
            <a:r>
              <a:rPr lang="nl-NL" sz="2500" dirty="0" smtClean="0"/>
              <a:t> minuten de tijd.</a:t>
            </a:r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6093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Vakinhoudelijke kennis, wat moeten we weten voor overlopende posten?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379" y="1930401"/>
            <a:ext cx="9129623" cy="4110962"/>
          </a:xfrm>
        </p:spPr>
        <p:txBody>
          <a:bodyPr>
            <a:noAutofit/>
          </a:bodyPr>
          <a:lstStyle/>
          <a:p>
            <a:r>
              <a:rPr lang="nl-NL" sz="2200" dirty="0" smtClean="0"/>
              <a:t>Kennis van Overzicht van baten/lasten.</a:t>
            </a:r>
            <a:r>
              <a:rPr lang="nl-NL" sz="2200" dirty="0"/>
              <a:t>	</a:t>
            </a:r>
            <a:r>
              <a:rPr lang="nl-NL" sz="2200" dirty="0" smtClean="0"/>
              <a:t>			Waarom?</a:t>
            </a:r>
          </a:p>
          <a:p>
            <a:r>
              <a:rPr lang="nl-NL" sz="2200" dirty="0" smtClean="0"/>
              <a:t>Geeft aan hoeveel we hadden moeten ontvangen.</a:t>
            </a:r>
          </a:p>
          <a:p>
            <a:r>
              <a:rPr lang="nl-NL" sz="2200" dirty="0" smtClean="0"/>
              <a:t>Kennis van Overzicht van ontvangsten/uitgaven.		Waarom?</a:t>
            </a:r>
          </a:p>
          <a:p>
            <a:r>
              <a:rPr lang="nl-NL" sz="2200" dirty="0" smtClean="0"/>
              <a:t>Geeft aan hoeveel we hebben ontvangen.</a:t>
            </a:r>
          </a:p>
          <a:p>
            <a:r>
              <a:rPr lang="nl-NL" sz="2200" dirty="0" smtClean="0"/>
              <a:t>Kennis van beginbalans.								Waarom?</a:t>
            </a:r>
          </a:p>
          <a:p>
            <a:r>
              <a:rPr lang="nl-NL" sz="2200" dirty="0" smtClean="0"/>
              <a:t>Geeft aan of we nog vooruit ontvangen / nog te ontvangen bedragen hebben die mogelijke verschillen kunnen verklaren tussen baten/ontvangsten.</a:t>
            </a:r>
          </a:p>
          <a:p>
            <a:r>
              <a:rPr lang="nl-NL" sz="2200" dirty="0" smtClean="0"/>
              <a:t>Kennis van eindbalans									Waarom?</a:t>
            </a:r>
          </a:p>
          <a:p>
            <a:r>
              <a:rPr lang="nl-NL" sz="2200" dirty="0" smtClean="0"/>
              <a:t>Als er een verschil is tussen baten/ontvangsten, die niet verklaard kan worden door de begin balans, ontstaan er overlopende posten.</a:t>
            </a:r>
          </a:p>
          <a:p>
            <a:endParaRPr lang="nl-NL" sz="2200" dirty="0" smtClean="0"/>
          </a:p>
        </p:txBody>
      </p:sp>
    </p:spTree>
    <p:extLst>
      <p:ext uri="{BB962C8B-B14F-4D97-AF65-F5344CB8AC3E}">
        <p14:creationId xmlns:p14="http://schemas.microsoft.com/office/powerpoint/2010/main" val="14494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startopdracht: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3453" y="1263316"/>
            <a:ext cx="4422215" cy="4586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 smtClean="0"/>
              <a:t>10 minuten de tijd.</a:t>
            </a:r>
          </a:p>
          <a:p>
            <a:pPr marL="0" indent="0">
              <a:buNone/>
            </a:pPr>
            <a:r>
              <a:rPr lang="nl-NL" sz="2500" dirty="0" smtClean="0"/>
              <a:t>Deel 1: bedenk verschillende financiële feiten die betrekking hebben de verschillende overzichten. (4 min)</a:t>
            </a:r>
          </a:p>
          <a:p>
            <a:pPr marL="0" indent="0">
              <a:buNone/>
            </a:pPr>
            <a:r>
              <a:rPr lang="nl-NL" sz="2500" dirty="0" smtClean="0"/>
              <a:t>Deel 2: verwerk de financiële feiten correct boekhoudkundig. (6 min)</a:t>
            </a:r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Ovaal 11"/>
          <p:cNvSpPr/>
          <p:nvPr/>
        </p:nvSpPr>
        <p:spPr>
          <a:xfrm>
            <a:off x="5666705" y="1959229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3" name="Ovaal 12"/>
          <p:cNvSpPr/>
          <p:nvPr/>
        </p:nvSpPr>
        <p:spPr>
          <a:xfrm>
            <a:off x="5666705" y="1959228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90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0316" y="168443"/>
            <a:ext cx="9153686" cy="5872920"/>
          </a:xfrm>
        </p:spPr>
        <p:txBody>
          <a:bodyPr>
            <a:noAutofit/>
          </a:bodyPr>
          <a:lstStyle/>
          <a:p>
            <a:r>
              <a:rPr lang="nl-NL" sz="2500" dirty="0" smtClean="0"/>
              <a:t>Financieel feit die betrekking heeft op de balans het overzicht van ontvangsten en uitgaven en overzicht van baten en lasten?</a:t>
            </a:r>
          </a:p>
          <a:p>
            <a:r>
              <a:rPr lang="nl-NL" sz="2500" dirty="0" smtClean="0"/>
              <a:t>Contributie/huur/rente/subsidie/verkopen.</a:t>
            </a:r>
            <a:endParaRPr lang="nl-NL" sz="2500" dirty="0" smtClean="0"/>
          </a:p>
          <a:p>
            <a:r>
              <a:rPr lang="nl-NL" sz="2500" dirty="0" smtClean="0"/>
              <a:t>Ontvangsten/uitgaven beïnvloeden?</a:t>
            </a:r>
          </a:p>
          <a:p>
            <a:r>
              <a:rPr lang="nl-NL" sz="2500" dirty="0" smtClean="0"/>
              <a:t>Kas/bank</a:t>
            </a:r>
          </a:p>
          <a:p>
            <a:r>
              <a:rPr lang="nl-NL" sz="2500" dirty="0" smtClean="0"/>
              <a:t> baten/lasten beïnvloeden?</a:t>
            </a:r>
          </a:p>
          <a:p>
            <a:r>
              <a:rPr lang="nl-NL" sz="2500" dirty="0" smtClean="0"/>
              <a:t>Eigen vermogen.</a:t>
            </a:r>
          </a:p>
          <a:p>
            <a:r>
              <a:rPr lang="nl-NL" sz="2500" dirty="0"/>
              <a:t>Financieel feit die betrekking heeft op de balans </a:t>
            </a:r>
            <a:r>
              <a:rPr lang="nl-NL" sz="2500" dirty="0" smtClean="0"/>
              <a:t>en het </a:t>
            </a:r>
            <a:r>
              <a:rPr lang="nl-NL" sz="2500" dirty="0"/>
              <a:t>overzicht van ontvangsten en </a:t>
            </a:r>
            <a:r>
              <a:rPr lang="nl-NL" sz="2500" dirty="0" smtClean="0"/>
              <a:t>uitgaven?</a:t>
            </a:r>
          </a:p>
          <a:p>
            <a:r>
              <a:rPr lang="nl-NL" sz="2500" dirty="0" smtClean="0"/>
              <a:t>Aflossen.</a:t>
            </a:r>
          </a:p>
          <a:p>
            <a:r>
              <a:rPr lang="nl-NL" sz="2500" dirty="0"/>
              <a:t>Financieel feit die betrekking heeft op de balans </a:t>
            </a:r>
            <a:r>
              <a:rPr lang="nl-NL" sz="2500" dirty="0" smtClean="0"/>
              <a:t>en het overzicht </a:t>
            </a:r>
            <a:r>
              <a:rPr lang="nl-NL" sz="2500" dirty="0"/>
              <a:t>van baten en lasten?</a:t>
            </a:r>
          </a:p>
          <a:p>
            <a:r>
              <a:rPr lang="nl-NL" sz="2500" dirty="0" smtClean="0"/>
              <a:t>Afschrijving.</a:t>
            </a:r>
          </a:p>
          <a:p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15912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284" y="609600"/>
            <a:ext cx="9165718" cy="1320800"/>
          </a:xfrm>
        </p:spPr>
        <p:txBody>
          <a:bodyPr/>
          <a:lstStyle/>
          <a:p>
            <a:r>
              <a:rPr lang="nl-NL" dirty="0" smtClean="0"/>
              <a:t>Relatie tussen kas/bank begin </a:t>
            </a:r>
            <a:r>
              <a:rPr lang="nl-NL" dirty="0" smtClean="0">
                <a:sym typeface="Wingdings" panose="05000000000000000000" pitchFamily="2" charset="2"/>
              </a:rPr>
              <a:t> saldo o/u  kas/bank einde.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33" y="2039101"/>
            <a:ext cx="3752850" cy="10953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993" y="3689684"/>
            <a:ext cx="3181350" cy="1066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159" y="5391818"/>
            <a:ext cx="3914775" cy="11239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449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8284" y="609600"/>
            <a:ext cx="9165718" cy="1320800"/>
          </a:xfrm>
        </p:spPr>
        <p:txBody>
          <a:bodyPr/>
          <a:lstStyle/>
          <a:p>
            <a:r>
              <a:rPr lang="nl-NL" dirty="0" smtClean="0"/>
              <a:t>Relatie tussen EV</a:t>
            </a:r>
            <a:r>
              <a:rPr lang="nl-NL" dirty="0" smtClean="0">
                <a:sym typeface="Wingdings" panose="05000000000000000000" pitchFamily="2" charset="2"/>
              </a:rPr>
              <a:t> saldo B/L EV einde.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131" y="2954255"/>
            <a:ext cx="2952750" cy="781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68" y="1426662"/>
            <a:ext cx="4105275" cy="8953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678" y="4422276"/>
            <a:ext cx="4019550" cy="914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150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721516" cy="1452398"/>
          </a:xfrm>
        </p:spPr>
        <p:txBody>
          <a:bodyPr>
            <a:normAutofit/>
          </a:bodyPr>
          <a:lstStyle/>
          <a:p>
            <a:r>
              <a:rPr lang="nl-NL" sz="3200" dirty="0" smtClean="0"/>
              <a:t>Overlopende posten </a:t>
            </a:r>
            <a:r>
              <a:rPr lang="nl-NL" sz="3200" dirty="0" smtClean="0">
                <a:sym typeface="Wingdings" panose="05000000000000000000" pitchFamily="2" charset="2"/>
              </a:rPr>
              <a:t>nog te betalen bedragen. </a:t>
            </a:r>
            <a:endParaRPr lang="nl-NL" sz="32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464" y="2964071"/>
            <a:ext cx="6134100" cy="152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8" y="912644"/>
            <a:ext cx="60007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48" y="5044073"/>
            <a:ext cx="61150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PIJL-LINKS 8"/>
          <p:cNvSpPr/>
          <p:nvPr/>
        </p:nvSpPr>
        <p:spPr>
          <a:xfrm>
            <a:off x="4559968" y="5939586"/>
            <a:ext cx="204537" cy="148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-LINKS 9"/>
          <p:cNvSpPr/>
          <p:nvPr/>
        </p:nvSpPr>
        <p:spPr>
          <a:xfrm>
            <a:off x="9404684" y="3938334"/>
            <a:ext cx="204537" cy="148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-LINKS 10"/>
          <p:cNvSpPr/>
          <p:nvPr/>
        </p:nvSpPr>
        <p:spPr>
          <a:xfrm>
            <a:off x="3689684" y="1615951"/>
            <a:ext cx="204537" cy="148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60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721516" cy="1452398"/>
          </a:xfrm>
        </p:spPr>
        <p:txBody>
          <a:bodyPr>
            <a:normAutofit/>
          </a:bodyPr>
          <a:lstStyle/>
          <a:p>
            <a:r>
              <a:rPr lang="nl-NL" sz="3200" dirty="0" smtClean="0"/>
              <a:t>Overlopende posten </a:t>
            </a:r>
            <a:r>
              <a:rPr lang="nl-NL" sz="3200" dirty="0" smtClean="0">
                <a:sym typeface="Wingdings" panose="05000000000000000000" pitchFamily="2" charset="2"/>
              </a:rPr>
              <a:t>vooruit ontvangen bedragen</a:t>
            </a:r>
            <a:endParaRPr lang="nl-NL" sz="32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464" y="2964071"/>
            <a:ext cx="6134100" cy="152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8" y="912644"/>
            <a:ext cx="60007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48" y="5044073"/>
            <a:ext cx="61150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PIJL-RECHTS 2"/>
          <p:cNvSpPr/>
          <p:nvPr/>
        </p:nvSpPr>
        <p:spPr>
          <a:xfrm>
            <a:off x="2518611" y="1359828"/>
            <a:ext cx="216568" cy="150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-RECHTS 9"/>
          <p:cNvSpPr/>
          <p:nvPr/>
        </p:nvSpPr>
        <p:spPr>
          <a:xfrm>
            <a:off x="7960895" y="3422181"/>
            <a:ext cx="216568" cy="150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-LINKS 11"/>
          <p:cNvSpPr/>
          <p:nvPr/>
        </p:nvSpPr>
        <p:spPr>
          <a:xfrm>
            <a:off x="5065295" y="6196264"/>
            <a:ext cx="204537" cy="18047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06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 deze week.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500" dirty="0" smtClean="0"/>
              <a:t>Les 1 D-toets maken.</a:t>
            </a:r>
          </a:p>
          <a:p>
            <a:r>
              <a:rPr lang="nl-NL" sz="2500" dirty="0" smtClean="0"/>
              <a:t>Les 2 voorkennis en overlopende posten.</a:t>
            </a:r>
          </a:p>
          <a:p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269621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721516" cy="1452398"/>
          </a:xfrm>
        </p:spPr>
        <p:txBody>
          <a:bodyPr>
            <a:normAutofit/>
          </a:bodyPr>
          <a:lstStyle/>
          <a:p>
            <a:r>
              <a:rPr lang="nl-NL" sz="3200" dirty="0" smtClean="0"/>
              <a:t>Overlopende posten </a:t>
            </a:r>
            <a:r>
              <a:rPr lang="nl-NL" sz="3200" dirty="0" smtClean="0">
                <a:sym typeface="Wingdings" panose="05000000000000000000" pitchFamily="2" charset="2"/>
              </a:rPr>
              <a:t>nog te ontvangen bedragen</a:t>
            </a:r>
            <a:endParaRPr lang="nl-NL" sz="32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464" y="2964071"/>
            <a:ext cx="6134100" cy="152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8" y="912644"/>
            <a:ext cx="60007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48" y="5044073"/>
            <a:ext cx="61150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JL-RECHTS 7"/>
          <p:cNvSpPr/>
          <p:nvPr/>
        </p:nvSpPr>
        <p:spPr>
          <a:xfrm>
            <a:off x="2851484" y="6184233"/>
            <a:ext cx="216568" cy="150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-RECHTS 8"/>
          <p:cNvSpPr/>
          <p:nvPr/>
        </p:nvSpPr>
        <p:spPr>
          <a:xfrm>
            <a:off x="2454443" y="1655109"/>
            <a:ext cx="216568" cy="150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-RECHTS 9"/>
          <p:cNvSpPr/>
          <p:nvPr/>
        </p:nvSpPr>
        <p:spPr>
          <a:xfrm>
            <a:off x="7960894" y="3650781"/>
            <a:ext cx="216568" cy="150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721516" cy="1452398"/>
          </a:xfrm>
        </p:spPr>
        <p:txBody>
          <a:bodyPr>
            <a:normAutofit/>
          </a:bodyPr>
          <a:lstStyle/>
          <a:p>
            <a:r>
              <a:rPr lang="nl-NL" sz="3200" dirty="0" smtClean="0"/>
              <a:t>Overlopende posten </a:t>
            </a:r>
            <a:r>
              <a:rPr lang="nl-NL" sz="3200" dirty="0" smtClean="0">
                <a:sym typeface="Wingdings" panose="05000000000000000000" pitchFamily="2" charset="2"/>
              </a:rPr>
              <a:t>vooruit betaalde bedragen.</a:t>
            </a:r>
            <a:endParaRPr lang="nl-NL" sz="3200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0464" y="2964071"/>
            <a:ext cx="6134100" cy="1524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8" y="912644"/>
            <a:ext cx="60007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48" y="5044073"/>
            <a:ext cx="6115050" cy="14954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JL-LINKS 7"/>
          <p:cNvSpPr/>
          <p:nvPr/>
        </p:nvSpPr>
        <p:spPr>
          <a:xfrm>
            <a:off x="3645568" y="1378201"/>
            <a:ext cx="204537" cy="148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-LINKS 8"/>
          <p:cNvSpPr/>
          <p:nvPr/>
        </p:nvSpPr>
        <p:spPr>
          <a:xfrm>
            <a:off x="9420725" y="3400923"/>
            <a:ext cx="204537" cy="1483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-RECHTS 9"/>
          <p:cNvSpPr/>
          <p:nvPr/>
        </p:nvSpPr>
        <p:spPr>
          <a:xfrm>
            <a:off x="2851484" y="5943601"/>
            <a:ext cx="216568" cy="150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Nu hebben we deze overlopende posten op de begin balans?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792705"/>
            <a:ext cx="8596668" cy="4248657"/>
          </a:xfrm>
        </p:spPr>
        <p:txBody>
          <a:bodyPr>
            <a:noAutofit/>
          </a:bodyPr>
          <a:lstStyle/>
          <a:p>
            <a:r>
              <a:rPr lang="nl-NL" sz="2500" dirty="0" smtClean="0"/>
              <a:t>Nog te ontvangen bedragen op de begin balans, wat betekend dit voor de toekomst voor onze ontvangsten/baten?</a:t>
            </a:r>
          </a:p>
          <a:p>
            <a:r>
              <a:rPr lang="nl-NL" sz="2500" dirty="0" smtClean="0"/>
              <a:t>Vooruit ontvangen bedragen op de begin balans, wat betekend dit voor de toekomst voor onze ontvangsten/baten?</a:t>
            </a:r>
          </a:p>
          <a:p>
            <a:r>
              <a:rPr lang="nl-NL" sz="2500" dirty="0" smtClean="0"/>
              <a:t>nog te betalen bedragen op de begin balans, wat betekend dit voor de toekomst voor onze uitgaven/lasten?</a:t>
            </a:r>
          </a:p>
          <a:p>
            <a:r>
              <a:rPr lang="nl-NL" sz="2500" dirty="0" smtClean="0"/>
              <a:t>Vooruit betaalde bedragen op de begin balans, wat betekend dit voor de toekomst voor onze uitgaven/lasten?</a:t>
            </a:r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118946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0474" y="228600"/>
            <a:ext cx="9093528" cy="6629399"/>
          </a:xfrm>
        </p:spPr>
        <p:txBody>
          <a:bodyPr>
            <a:normAutofit/>
          </a:bodyPr>
          <a:lstStyle/>
          <a:p>
            <a:r>
              <a:rPr lang="nl-NL" sz="2400" dirty="0"/>
              <a:t>Capera Bloemendaal: openlucht Theater.</a:t>
            </a:r>
          </a:p>
          <a:p>
            <a:r>
              <a:rPr lang="nl-NL" sz="2400" dirty="0"/>
              <a:t>Wat heeft dit met overlopende posten te maken</a:t>
            </a:r>
            <a:r>
              <a:rPr lang="nl-NL" sz="2400" dirty="0" smtClean="0"/>
              <a:t>?</a:t>
            </a:r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r>
              <a:rPr lang="nl-NL" sz="2400" dirty="0" smtClean="0"/>
              <a:t>Vooruit </a:t>
            </a:r>
            <a:r>
              <a:rPr lang="nl-NL" sz="2400" dirty="0"/>
              <a:t>ontvangen bedragen op de begin balans, wat betekend dit voor de toekomst voor onze ontvangsten/baten?</a:t>
            </a:r>
          </a:p>
          <a:p>
            <a:r>
              <a:rPr lang="nl-NL" sz="2400" dirty="0" smtClean="0"/>
              <a:t>Betekende: Baten &gt; ontvangsten.</a:t>
            </a:r>
          </a:p>
          <a:p>
            <a:r>
              <a:rPr lang="nl-NL" sz="2400" dirty="0" smtClean="0"/>
              <a:t>Maar betekend ook: al geld ontvangen waarvan de baten/opbrengst nog niet geweest is.</a:t>
            </a:r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endParaRPr lang="nl-NL" sz="2400" dirty="0"/>
          </a:p>
          <a:p>
            <a:endParaRPr lang="nl-NL" sz="2400" dirty="0" smtClean="0"/>
          </a:p>
          <a:p>
            <a:pPr marL="0" indent="0">
              <a:buNone/>
            </a:pPr>
            <a:endParaRPr lang="nl-NL" sz="2400" dirty="0" smtClean="0"/>
          </a:p>
          <a:p>
            <a:endParaRPr lang="nl-NL" sz="2400" dirty="0"/>
          </a:p>
        </p:txBody>
      </p:sp>
      <p:pic>
        <p:nvPicPr>
          <p:cNvPr id="5" name="VID-20180526-WA0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210" y="1247274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5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Opdracht 2: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53453" y="1263316"/>
            <a:ext cx="4422215" cy="45866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500" dirty="0" smtClean="0"/>
              <a:t>15 minuten de tijd.</a:t>
            </a:r>
          </a:p>
          <a:p>
            <a:pPr marL="0" indent="0">
              <a:buNone/>
            </a:pPr>
            <a:r>
              <a:rPr lang="nl-NL" sz="2500" dirty="0" smtClean="0"/>
              <a:t>Deel 1: werk alleen de overlopende posten op de beginbalans weg </a:t>
            </a:r>
          </a:p>
          <a:p>
            <a:pPr marL="0" indent="0">
              <a:buNone/>
            </a:pPr>
            <a:r>
              <a:rPr lang="nl-NL" sz="2500" dirty="0" smtClean="0"/>
              <a:t>Deel 2: werk de verlopende posten op de begin balans weg gegeven bepaalde baten/ontvangsten.</a:t>
            </a:r>
          </a:p>
          <a:p>
            <a:pPr marL="0" indent="0">
              <a:buNone/>
            </a:pPr>
            <a:r>
              <a:rPr lang="nl-NL" sz="2500" dirty="0" smtClean="0"/>
              <a:t>Deel 3: creëer een de posten op de ontvangsten/uitgaven en baten/lasten overzichten gegeven de begin en eindbalans.</a:t>
            </a:r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Ovaal 11"/>
          <p:cNvSpPr/>
          <p:nvPr/>
        </p:nvSpPr>
        <p:spPr>
          <a:xfrm>
            <a:off x="5666705" y="1959229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3" name="Ovaal 12"/>
          <p:cNvSpPr/>
          <p:nvPr/>
        </p:nvSpPr>
        <p:spPr>
          <a:xfrm>
            <a:off x="5666705" y="1959228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al 13"/>
          <p:cNvSpPr/>
          <p:nvPr/>
        </p:nvSpPr>
        <p:spPr>
          <a:xfrm>
            <a:off x="5666704" y="196917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al 14"/>
          <p:cNvSpPr/>
          <p:nvPr/>
        </p:nvSpPr>
        <p:spPr>
          <a:xfrm>
            <a:off x="5666704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al 15"/>
          <p:cNvSpPr/>
          <p:nvPr/>
        </p:nvSpPr>
        <p:spPr>
          <a:xfrm>
            <a:off x="5666703" y="1969166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al 16"/>
          <p:cNvSpPr/>
          <p:nvPr/>
        </p:nvSpPr>
        <p:spPr>
          <a:xfrm>
            <a:off x="5666701" y="196916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aal 17"/>
          <p:cNvSpPr/>
          <p:nvPr/>
        </p:nvSpPr>
        <p:spPr>
          <a:xfrm>
            <a:off x="5666701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97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9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8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7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6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65459"/>
          <a:stretch/>
        </p:blipFill>
        <p:spPr>
          <a:xfrm>
            <a:off x="0" y="0"/>
            <a:ext cx="12192000" cy="125128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r="51250" b="31914"/>
          <a:stretch/>
        </p:blipFill>
        <p:spPr>
          <a:xfrm>
            <a:off x="0" y="0"/>
            <a:ext cx="5943600" cy="246647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b="30585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2"/>
          <a:srcRect t="1" r="51447" b="-302"/>
          <a:stretch/>
        </p:blipFill>
        <p:spPr>
          <a:xfrm>
            <a:off x="0" y="-1"/>
            <a:ext cx="5919537" cy="363353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6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759581"/>
          </a:xfrm>
          <a:prstGeom prst="rect">
            <a:avLst/>
          </a:prstGeom>
        </p:spPr>
      </p:pic>
      <p:sp>
        <p:nvSpPr>
          <p:cNvPr id="5" name="PIJL-RECHTS 4"/>
          <p:cNvSpPr/>
          <p:nvPr/>
        </p:nvSpPr>
        <p:spPr>
          <a:xfrm>
            <a:off x="4650816" y="1918748"/>
            <a:ext cx="324852" cy="161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-RECHTS 5"/>
          <p:cNvSpPr/>
          <p:nvPr/>
        </p:nvSpPr>
        <p:spPr>
          <a:xfrm>
            <a:off x="10975416" y="1930400"/>
            <a:ext cx="324852" cy="161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>
            <a:off x="4609316" y="2839164"/>
            <a:ext cx="324852" cy="161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-RECHTS 7"/>
          <p:cNvSpPr/>
          <p:nvPr/>
        </p:nvSpPr>
        <p:spPr>
          <a:xfrm>
            <a:off x="10975416" y="2858548"/>
            <a:ext cx="324852" cy="161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092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732324"/>
          </a:xfrm>
          <a:prstGeom prst="rect">
            <a:avLst/>
          </a:prstGeom>
        </p:spPr>
      </p:pic>
      <p:sp>
        <p:nvSpPr>
          <p:cNvPr id="5" name="PIJL-RECHTS 4"/>
          <p:cNvSpPr/>
          <p:nvPr/>
        </p:nvSpPr>
        <p:spPr>
          <a:xfrm>
            <a:off x="4001111" y="1930400"/>
            <a:ext cx="324852" cy="153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PIJL-RECHTS 5"/>
          <p:cNvSpPr/>
          <p:nvPr/>
        </p:nvSpPr>
        <p:spPr>
          <a:xfrm>
            <a:off x="9884553" y="1930400"/>
            <a:ext cx="324852" cy="161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-RECHTS 6"/>
          <p:cNvSpPr/>
          <p:nvPr/>
        </p:nvSpPr>
        <p:spPr>
          <a:xfrm>
            <a:off x="4001111" y="2748926"/>
            <a:ext cx="324852" cy="161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-RECHTS 7"/>
          <p:cNvSpPr/>
          <p:nvPr/>
        </p:nvSpPr>
        <p:spPr>
          <a:xfrm>
            <a:off x="9951336" y="2748926"/>
            <a:ext cx="324852" cy="161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942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591926" cy="69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6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8205537" cy="293531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35314"/>
            <a:ext cx="8205536" cy="367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0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Maak opgave 11 uit de D toets.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1605" y="2150646"/>
            <a:ext cx="4384063" cy="3699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/>
              <a:t>7</a:t>
            </a:r>
            <a:r>
              <a:rPr lang="nl-NL" sz="2500" dirty="0" smtClean="0"/>
              <a:t> minuten de tijd.</a:t>
            </a:r>
          </a:p>
          <a:p>
            <a:pPr marL="0" indent="0">
              <a:buNone/>
            </a:pPr>
            <a:r>
              <a:rPr lang="nl-NL" sz="2500" dirty="0" smtClean="0"/>
              <a:t>Vandaag t/m opgave 13.</a:t>
            </a:r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Ovaal 11"/>
          <p:cNvSpPr/>
          <p:nvPr/>
        </p:nvSpPr>
        <p:spPr>
          <a:xfrm>
            <a:off x="5666705" y="1959229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3" name="Ovaal 12"/>
          <p:cNvSpPr/>
          <p:nvPr/>
        </p:nvSpPr>
        <p:spPr>
          <a:xfrm>
            <a:off x="5666705" y="1959228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al 13"/>
          <p:cNvSpPr/>
          <p:nvPr/>
        </p:nvSpPr>
        <p:spPr>
          <a:xfrm>
            <a:off x="5666704" y="196917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al 14"/>
          <p:cNvSpPr/>
          <p:nvPr/>
        </p:nvSpPr>
        <p:spPr>
          <a:xfrm>
            <a:off x="5666704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al 15"/>
          <p:cNvSpPr/>
          <p:nvPr/>
        </p:nvSpPr>
        <p:spPr>
          <a:xfrm>
            <a:off x="5666703" y="1969166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al 16"/>
          <p:cNvSpPr/>
          <p:nvPr/>
        </p:nvSpPr>
        <p:spPr>
          <a:xfrm>
            <a:off x="5666701" y="196916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aal 17"/>
          <p:cNvSpPr/>
          <p:nvPr/>
        </p:nvSpPr>
        <p:spPr>
          <a:xfrm>
            <a:off x="5666701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976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9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8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7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6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99"/>
            <a:ext cx="12192000" cy="454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Wanneer komen we in de problemen?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500" dirty="0" smtClean="0"/>
              <a:t>Als we niet weten op welke zijde van de balans de overlopende posten komen te staan?</a:t>
            </a:r>
          </a:p>
          <a:p>
            <a:r>
              <a:rPr lang="nl-NL" sz="2500" dirty="0" smtClean="0"/>
              <a:t>Als we niet weten wat erop het overzicht van ontvangsten uitgaven staat </a:t>
            </a:r>
            <a:endParaRPr lang="nl-NL" sz="2500" dirty="0"/>
          </a:p>
          <a:p>
            <a:r>
              <a:rPr lang="nl-NL" sz="2500" dirty="0" smtClean="0"/>
              <a:t>In het verlengde als we niet weten wat op het baten/lasten overzicht staat.</a:t>
            </a:r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313656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EINDOPDRACHT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500" dirty="0" smtClean="0"/>
              <a:t>Jullie krijgen een twee A4tjes met daarop de woorden GROTER of KLEINER. Er wordt vervolgens een vraag gesteld waarop het antwoord groter of kleiner is.</a:t>
            </a:r>
          </a:p>
          <a:p>
            <a:r>
              <a:rPr lang="nl-NL" sz="2500" dirty="0" smtClean="0"/>
              <a:t>Je kiest het antwoord door het A4tje met jou gekozen antwoord omhoog te houden.</a:t>
            </a:r>
          </a:p>
          <a:p>
            <a:r>
              <a:rPr lang="nl-NL" sz="2500" dirty="0" smtClean="0"/>
              <a:t>Als je een fout maakt ben je af, mag je de opvolgende ronde niet meer mee spelen totdat er 1 speler over is.</a:t>
            </a:r>
          </a:p>
          <a:p>
            <a:r>
              <a:rPr lang="nl-NL" sz="2500" dirty="0" smtClean="0"/>
              <a:t>Per ronde worden de vragen moeilijker.</a:t>
            </a:r>
            <a:endParaRPr lang="nl-NL" sz="2500" dirty="0"/>
          </a:p>
        </p:txBody>
      </p:sp>
    </p:spTree>
    <p:extLst>
      <p:ext uri="{BB962C8B-B14F-4D97-AF65-F5344CB8AC3E}">
        <p14:creationId xmlns:p14="http://schemas.microsoft.com/office/powerpoint/2010/main" val="235413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-2" y="0"/>
            <a:ext cx="11189370" cy="6749716"/>
          </a:xfrm>
        </p:spPr>
        <p:txBody>
          <a:bodyPr>
            <a:normAutofit/>
          </a:bodyPr>
          <a:lstStyle/>
          <a:p>
            <a:r>
              <a:rPr lang="nl-NL" sz="2300" b="1" dirty="0" smtClean="0"/>
              <a:t>Alle vragen hebben betrekking op dit jaar!</a:t>
            </a:r>
          </a:p>
          <a:p>
            <a:r>
              <a:rPr lang="nl-NL" sz="2300" b="1" dirty="0" smtClean="0"/>
              <a:t>Vooruitbetaalde bedragen begin balans maken de lasten ….. Dan </a:t>
            </a:r>
            <a:r>
              <a:rPr lang="nl-NL" sz="2300" b="1" dirty="0"/>
              <a:t>u</a:t>
            </a:r>
            <a:r>
              <a:rPr lang="nl-NL" sz="2300" b="1" dirty="0" smtClean="0"/>
              <a:t>itgaven.</a:t>
            </a:r>
          </a:p>
          <a:p>
            <a:r>
              <a:rPr lang="nl-NL" sz="2300" b="1" dirty="0" smtClean="0"/>
              <a:t>Groter! (tenslotte je hebt al betaald, de lasten komen dit jaar)</a:t>
            </a:r>
          </a:p>
          <a:p>
            <a:r>
              <a:rPr lang="nl-NL" sz="2300" b="1" dirty="0" smtClean="0"/>
              <a:t>Nog te betalen bedragen begin balans  maken de uitgaven …. dan lasten.</a:t>
            </a:r>
          </a:p>
          <a:p>
            <a:r>
              <a:rPr lang="nl-NL" sz="2300" b="1" dirty="0" smtClean="0"/>
              <a:t>Groter! (tenslotte, je moet nog betalen, terwijl de lasten al zijn geweest)</a:t>
            </a:r>
          </a:p>
          <a:p>
            <a:r>
              <a:rPr lang="nl-NL" sz="2300" b="1" dirty="0"/>
              <a:t>Vooruitbetaalde bedragen </a:t>
            </a:r>
            <a:r>
              <a:rPr lang="nl-NL" sz="2300" b="1" dirty="0" smtClean="0"/>
              <a:t>eind balans maken </a:t>
            </a:r>
            <a:r>
              <a:rPr lang="nl-NL" sz="2300" b="1" dirty="0"/>
              <a:t>de </a:t>
            </a:r>
            <a:r>
              <a:rPr lang="nl-NL" sz="2300" b="1" dirty="0" smtClean="0"/>
              <a:t>lasten …. Dan uitgaven.</a:t>
            </a:r>
          </a:p>
          <a:p>
            <a:r>
              <a:rPr lang="nl-NL" sz="2300" b="1" dirty="0" smtClean="0"/>
              <a:t>kleiner! (tenslotte, je hebt al betaald voor lasten van volgend jaar)</a:t>
            </a:r>
          </a:p>
          <a:p>
            <a:r>
              <a:rPr lang="nl-NL" sz="2300" b="1" dirty="0" smtClean="0"/>
              <a:t>Nog te betalen bedragen eind balans maken </a:t>
            </a:r>
            <a:r>
              <a:rPr lang="nl-NL" sz="2300" b="1" dirty="0"/>
              <a:t>de </a:t>
            </a:r>
            <a:r>
              <a:rPr lang="nl-NL" sz="2300" b="1" dirty="0" smtClean="0"/>
              <a:t>uitgaven ….. Dan lasten.</a:t>
            </a:r>
          </a:p>
          <a:p>
            <a:r>
              <a:rPr lang="nl-NL" sz="2300" b="1" dirty="0" smtClean="0"/>
              <a:t>kleiner!(tenslotte, je moet nog betalen terwijl de lasten al zijn geweest)</a:t>
            </a:r>
          </a:p>
          <a:p>
            <a:r>
              <a:rPr lang="nl-NL" sz="2300" b="1" dirty="0" smtClean="0"/>
              <a:t>Nog te ontvangen bedragen begin balans maken de baten … Dan ontvangsten.</a:t>
            </a:r>
          </a:p>
          <a:p>
            <a:r>
              <a:rPr lang="nl-NL" sz="2300" b="1" dirty="0" smtClean="0"/>
              <a:t>Kleiner! (tenslotte, je ontvangt nog geld wat betrekking heeft op vorige jaar)</a:t>
            </a:r>
          </a:p>
          <a:p>
            <a:r>
              <a:rPr lang="nl-NL" sz="2300" b="1" dirty="0" smtClean="0"/>
              <a:t>Vooruit ontvangen bedragen eind balans maken de ontvangsten …. Dan baten)</a:t>
            </a:r>
          </a:p>
          <a:p>
            <a:r>
              <a:rPr lang="nl-NL" sz="2300" b="1" dirty="0" smtClean="0"/>
              <a:t>Groter! (tenslotte, je hebt al geld ontvangen voor baten van volgend jaar).</a:t>
            </a:r>
          </a:p>
          <a:p>
            <a:endParaRPr lang="nl-NL" sz="2300" b="1" dirty="0" smtClean="0"/>
          </a:p>
          <a:p>
            <a:endParaRPr lang="nl-NL" sz="2300" b="1" dirty="0"/>
          </a:p>
          <a:p>
            <a:endParaRPr lang="nl-NL" sz="2300" b="1" dirty="0"/>
          </a:p>
        </p:txBody>
      </p:sp>
    </p:spTree>
    <p:extLst>
      <p:ext uri="{BB962C8B-B14F-4D97-AF65-F5344CB8AC3E}">
        <p14:creationId xmlns:p14="http://schemas.microsoft.com/office/powerpoint/2010/main" val="219581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8441" y="252663"/>
            <a:ext cx="10647947" cy="5788699"/>
          </a:xfrm>
        </p:spPr>
        <p:txBody>
          <a:bodyPr>
            <a:normAutofit/>
          </a:bodyPr>
          <a:lstStyle/>
          <a:p>
            <a:r>
              <a:rPr lang="nl-NL" sz="2400" b="1" dirty="0" smtClean="0"/>
              <a:t>Vooruitbetaalde huur 200 begin balans, huuruitgaven 4900, de huurlasten zijn …. Dan 5000.</a:t>
            </a:r>
          </a:p>
          <a:p>
            <a:r>
              <a:rPr lang="nl-NL" sz="2400" b="1" dirty="0" smtClean="0"/>
              <a:t>Groter! (ik heb 4900, en had al 200 vooruit betaald, lasten van 5100)</a:t>
            </a:r>
          </a:p>
          <a:p>
            <a:r>
              <a:rPr lang="nl-NL" sz="2400" b="1" dirty="0" smtClean="0"/>
              <a:t>Vooruit ontvangen contributie 300 eind balans, contributieontvangsten 4000, de contributiebaten zijn …. Dan 4200</a:t>
            </a:r>
          </a:p>
          <a:p>
            <a:r>
              <a:rPr lang="nl-NL" sz="2400" b="1" dirty="0" smtClean="0"/>
              <a:t>Kleiner! (ik heb 300 al ontvangen voor volgend jaar, 4000 in totaal ontvangen, de baten waren dus 3700)</a:t>
            </a:r>
          </a:p>
          <a:p>
            <a:r>
              <a:rPr lang="nl-NL" sz="2400" b="1" dirty="0" smtClean="0"/>
              <a:t>Nog te ontvangen subsidie 200 begin balans, subsidiebaten 2900, de subsidieontvangsten zijn …. Dan 2800.</a:t>
            </a:r>
          </a:p>
          <a:p>
            <a:r>
              <a:rPr lang="nl-NL" sz="2400" b="1" dirty="0" smtClean="0"/>
              <a:t>Groter! (ik zou 2900 moeten krijgen, plus de subsidie van vorige jaar dus 3100)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48617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253" y="0"/>
            <a:ext cx="9444789" cy="1930400"/>
          </a:xfrm>
        </p:spPr>
        <p:txBody>
          <a:bodyPr/>
          <a:lstStyle/>
          <a:p>
            <a:r>
              <a:rPr lang="nl-NL" dirty="0" smtClean="0"/>
              <a:t>Tot slot, de </a:t>
            </a:r>
            <a:r>
              <a:rPr lang="nl-NL" dirty="0" err="1" smtClean="0"/>
              <a:t>superduperlastigepastige</a:t>
            </a:r>
            <a:r>
              <a:rPr lang="nl-NL" dirty="0" smtClean="0"/>
              <a:t>-ronde.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6253" y="757989"/>
            <a:ext cx="10756231" cy="5847348"/>
          </a:xfrm>
        </p:spPr>
        <p:txBody>
          <a:bodyPr>
            <a:normAutofit/>
          </a:bodyPr>
          <a:lstStyle/>
          <a:p>
            <a:r>
              <a:rPr lang="nl-NL" sz="2200" b="1" dirty="0" smtClean="0"/>
              <a:t>Vooruit betaalde rente 300 begin balans, vooruit betaalde rente 400 eind balans rentelasten 5000, de rente uitgaven zijn …. Dan 5000</a:t>
            </a:r>
          </a:p>
          <a:p>
            <a:r>
              <a:rPr lang="nl-NL" sz="2200" b="1" dirty="0" smtClean="0"/>
              <a:t>Groter! We hadden 5000 moeten betalen, maar hadden 300 euro al betaald, maar hebben 400 euro extra betaald dus 5000-300+400=5100 rente-uitgaven.</a:t>
            </a:r>
          </a:p>
          <a:p>
            <a:r>
              <a:rPr lang="nl-NL" sz="2200" b="1" dirty="0" smtClean="0"/>
              <a:t>Vooruit ontvangen subsidie 500 begin balans, nog te ontvangen subsidie 300 eind balans, ontvangen subsidie 4000, de subsidiebaten zijn ….. Dan 3801.</a:t>
            </a:r>
          </a:p>
          <a:p>
            <a:r>
              <a:rPr lang="nl-NL" sz="2200" b="1" dirty="0" smtClean="0"/>
              <a:t>Groter! De baten zouden bij gelijktijdig ontvangen 4000, maar 500 al vorige jaar ontvangen en 300 minder gekregen dan we hadden moeten krijgen. Dus 4000+500+300 = 4800</a:t>
            </a:r>
          </a:p>
          <a:p>
            <a:r>
              <a:rPr lang="nl-NL" sz="2200" b="1" dirty="0" smtClean="0"/>
              <a:t>Nog te betalen huur 200 begin balans, nog te betalen huur 300 eindbalans, huuruitgaven 4000, de huurlasten zijn …. Dan 4099.</a:t>
            </a:r>
          </a:p>
          <a:p>
            <a:r>
              <a:rPr lang="nl-NL" sz="2200" b="1" dirty="0" smtClean="0"/>
              <a:t>Groter! 4000 betaald, 200 daarvan is van vorige periode, 300 te weinig betaald voor deze periode is 4000-200 + 300 = 4100</a:t>
            </a:r>
            <a:endParaRPr lang="nl-NL" sz="2200" b="1" dirty="0"/>
          </a:p>
        </p:txBody>
      </p:sp>
    </p:spTree>
    <p:extLst>
      <p:ext uri="{BB962C8B-B14F-4D97-AF65-F5344CB8AC3E}">
        <p14:creationId xmlns:p14="http://schemas.microsoft.com/office/powerpoint/2010/main" val="2910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73234"/>
          <a:stretch/>
        </p:blipFill>
        <p:spPr>
          <a:xfrm>
            <a:off x="0" y="-1"/>
            <a:ext cx="12192000" cy="16122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63446"/>
          <a:stretch/>
        </p:blipFill>
        <p:spPr>
          <a:xfrm>
            <a:off x="0" y="0"/>
            <a:ext cx="12192000" cy="22017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53060"/>
          <a:stretch/>
        </p:blipFill>
        <p:spPr>
          <a:xfrm>
            <a:off x="0" y="0"/>
            <a:ext cx="12192000" cy="282742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40675"/>
          <a:stretch/>
        </p:blipFill>
        <p:spPr>
          <a:xfrm>
            <a:off x="0" y="0"/>
            <a:ext cx="12192000" cy="357338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b="30888"/>
          <a:stretch/>
        </p:blipFill>
        <p:spPr>
          <a:xfrm>
            <a:off x="0" y="-1"/>
            <a:ext cx="12192000" cy="416292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b="20301"/>
          <a:stretch/>
        </p:blipFill>
        <p:spPr>
          <a:xfrm>
            <a:off x="0" y="-1"/>
            <a:ext cx="12192000" cy="480060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0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9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Maak opgave 12 uit de D toets.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1605" y="2150646"/>
            <a:ext cx="4384063" cy="3699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 smtClean="0"/>
              <a:t>15 minuten de tijd.</a:t>
            </a:r>
          </a:p>
          <a:p>
            <a:pPr marL="0" indent="0">
              <a:buNone/>
            </a:pPr>
            <a:r>
              <a:rPr lang="nl-NL" sz="2500" dirty="0" smtClean="0"/>
              <a:t>Vandaag t/m opgave 13.</a:t>
            </a:r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Ovaal 11"/>
          <p:cNvSpPr/>
          <p:nvPr/>
        </p:nvSpPr>
        <p:spPr>
          <a:xfrm>
            <a:off x="5666705" y="1959229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3" name="Ovaal 12"/>
          <p:cNvSpPr/>
          <p:nvPr/>
        </p:nvSpPr>
        <p:spPr>
          <a:xfrm>
            <a:off x="5666705" y="1959228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al 13"/>
          <p:cNvSpPr/>
          <p:nvPr/>
        </p:nvSpPr>
        <p:spPr>
          <a:xfrm>
            <a:off x="5666704" y="196917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al 14"/>
          <p:cNvSpPr/>
          <p:nvPr/>
        </p:nvSpPr>
        <p:spPr>
          <a:xfrm>
            <a:off x="5666704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al 15"/>
          <p:cNvSpPr/>
          <p:nvPr/>
        </p:nvSpPr>
        <p:spPr>
          <a:xfrm>
            <a:off x="5666703" y="1969166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al 16"/>
          <p:cNvSpPr/>
          <p:nvPr/>
        </p:nvSpPr>
        <p:spPr>
          <a:xfrm>
            <a:off x="5666701" y="196916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aal 17"/>
          <p:cNvSpPr/>
          <p:nvPr/>
        </p:nvSpPr>
        <p:spPr>
          <a:xfrm>
            <a:off x="5666701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58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9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8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7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6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86057"/>
          <a:stretch/>
        </p:blipFill>
        <p:spPr>
          <a:xfrm>
            <a:off x="0" y="0"/>
            <a:ext cx="12192000" cy="9504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80232"/>
          <a:stretch/>
        </p:blipFill>
        <p:spPr>
          <a:xfrm>
            <a:off x="0" y="0"/>
            <a:ext cx="12192000" cy="134753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29754"/>
          <a:stretch/>
        </p:blipFill>
        <p:spPr>
          <a:xfrm>
            <a:off x="0" y="1"/>
            <a:ext cx="12192000" cy="47885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19517"/>
          <a:stretch/>
        </p:blipFill>
        <p:spPr>
          <a:xfrm>
            <a:off x="0" y="1"/>
            <a:ext cx="12192000" cy="54864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b="14045"/>
          <a:stretch/>
        </p:blipFill>
        <p:spPr>
          <a:xfrm>
            <a:off x="0" y="0"/>
            <a:ext cx="12192000" cy="585937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b="7515"/>
          <a:stretch/>
        </p:blipFill>
        <p:spPr>
          <a:xfrm>
            <a:off x="0" y="0"/>
            <a:ext cx="12192000" cy="630454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Maak opgave 13 uit de D toets.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91605" y="2150646"/>
            <a:ext cx="4384063" cy="3699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500" dirty="0" smtClean="0"/>
              <a:t>15 minuten de tijd.</a:t>
            </a:r>
          </a:p>
          <a:p>
            <a:pPr marL="0" indent="0">
              <a:buNone/>
            </a:pPr>
            <a:r>
              <a:rPr lang="nl-NL" sz="2500" dirty="0" smtClean="0"/>
              <a:t>Vandaag t/m opgave 13.</a:t>
            </a:r>
          </a:p>
          <a:p>
            <a:pPr marL="0" indent="0">
              <a:buNone/>
            </a:pPr>
            <a:r>
              <a:rPr lang="nl-NL" sz="2500" dirty="0" smtClean="0"/>
              <a:t>Bespreken straks t/m 7 sowieso na.</a:t>
            </a:r>
          </a:p>
        </p:txBody>
      </p:sp>
      <p:sp>
        <p:nvSpPr>
          <p:cNvPr id="4" name="Ovaal 3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Ovaal 4"/>
          <p:cNvSpPr/>
          <p:nvPr/>
        </p:nvSpPr>
        <p:spPr>
          <a:xfrm>
            <a:off x="5666705" y="195923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6" name="Ovaal 5"/>
          <p:cNvSpPr/>
          <p:nvPr/>
        </p:nvSpPr>
        <p:spPr>
          <a:xfrm>
            <a:off x="5666705" y="1959233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Ovaal 6"/>
          <p:cNvSpPr/>
          <p:nvPr/>
        </p:nvSpPr>
        <p:spPr>
          <a:xfrm>
            <a:off x="5666705" y="195923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8" name="Ovaal 7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9" name="Ovaal 8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0" name="Ovaal 9"/>
          <p:cNvSpPr/>
          <p:nvPr/>
        </p:nvSpPr>
        <p:spPr>
          <a:xfrm>
            <a:off x="5666705" y="1959231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1" name="Ovaal 10"/>
          <p:cNvSpPr/>
          <p:nvPr/>
        </p:nvSpPr>
        <p:spPr>
          <a:xfrm>
            <a:off x="5666705" y="195923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12" name="Ovaal 11"/>
          <p:cNvSpPr/>
          <p:nvPr/>
        </p:nvSpPr>
        <p:spPr>
          <a:xfrm>
            <a:off x="5666705" y="1959229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3" name="Ovaal 12"/>
          <p:cNvSpPr/>
          <p:nvPr/>
        </p:nvSpPr>
        <p:spPr>
          <a:xfrm>
            <a:off x="5666705" y="1959228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Ovaal 13"/>
          <p:cNvSpPr/>
          <p:nvPr/>
        </p:nvSpPr>
        <p:spPr>
          <a:xfrm>
            <a:off x="5666704" y="1969172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Ovaal 14"/>
          <p:cNvSpPr/>
          <p:nvPr/>
        </p:nvSpPr>
        <p:spPr>
          <a:xfrm>
            <a:off x="5666704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Ovaal 15"/>
          <p:cNvSpPr/>
          <p:nvPr/>
        </p:nvSpPr>
        <p:spPr>
          <a:xfrm>
            <a:off x="5666703" y="1969166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al 16"/>
          <p:cNvSpPr/>
          <p:nvPr/>
        </p:nvSpPr>
        <p:spPr>
          <a:xfrm>
            <a:off x="5666701" y="1969160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14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vaal 17"/>
          <p:cNvSpPr/>
          <p:nvPr/>
        </p:nvSpPr>
        <p:spPr>
          <a:xfrm>
            <a:off x="5666701" y="2007944"/>
            <a:ext cx="4468969" cy="40821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</a:t>
            </a:r>
            <a:endParaRPr lang="nl-NL" sz="1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86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8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9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7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6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9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4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9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3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9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9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1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9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9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9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49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9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8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59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67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9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26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9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73966"/>
          <a:stretch/>
        </p:blipFill>
        <p:spPr>
          <a:xfrm>
            <a:off x="0" y="0"/>
            <a:ext cx="12192000" cy="110690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b="62930"/>
          <a:stretch/>
        </p:blipFill>
        <p:spPr>
          <a:xfrm>
            <a:off x="0" y="0"/>
            <a:ext cx="12192000" cy="157613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52743"/>
          <a:stretch/>
        </p:blipFill>
        <p:spPr>
          <a:xfrm>
            <a:off x="0" y="0"/>
            <a:ext cx="12192000" cy="200927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41991"/>
          <a:stretch/>
        </p:blipFill>
        <p:spPr>
          <a:xfrm>
            <a:off x="0" y="0"/>
            <a:ext cx="12192000" cy="246647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b="29823"/>
          <a:stretch/>
        </p:blipFill>
        <p:spPr>
          <a:xfrm>
            <a:off x="0" y="0"/>
            <a:ext cx="12192000" cy="298383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/>
          <a:srcRect b="19918"/>
          <a:stretch/>
        </p:blipFill>
        <p:spPr>
          <a:xfrm>
            <a:off x="0" y="0"/>
            <a:ext cx="12192000" cy="340493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25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4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b="91171"/>
          <a:stretch/>
        </p:blipFill>
        <p:spPr>
          <a:xfrm>
            <a:off x="-34482" y="0"/>
            <a:ext cx="12226482" cy="6136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t="-519" b="84246"/>
          <a:stretch/>
        </p:blipFill>
        <p:spPr>
          <a:xfrm>
            <a:off x="-34482" y="0"/>
            <a:ext cx="12226482" cy="11309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/>
          <a:srcRect b="76976"/>
          <a:stretch/>
        </p:blipFill>
        <p:spPr>
          <a:xfrm>
            <a:off x="-34482" y="0"/>
            <a:ext cx="12226482" cy="16002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b="8248"/>
          <a:stretch/>
        </p:blipFill>
        <p:spPr>
          <a:xfrm>
            <a:off x="-34482" y="0"/>
            <a:ext cx="12226482" cy="637673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9074"/>
            <a:ext cx="12226482" cy="695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0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1929</TotalTime>
  <Words>1168</Words>
  <Application>Microsoft Office PowerPoint</Application>
  <PresentationFormat>Breedbeeld</PresentationFormat>
  <Paragraphs>195</Paragraphs>
  <Slides>35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1" baseType="lpstr">
      <vt:lpstr>Arial</vt:lpstr>
      <vt:lpstr>Calibri</vt:lpstr>
      <vt:lpstr>Trebuchet MS</vt:lpstr>
      <vt:lpstr>Wingdings</vt:lpstr>
      <vt:lpstr>Wingdings 3</vt:lpstr>
      <vt:lpstr>Facet</vt:lpstr>
      <vt:lpstr>Beste havo 4. </vt:lpstr>
      <vt:lpstr>Programma deze week.</vt:lpstr>
      <vt:lpstr>Maak opgave 11 uit de D toets.</vt:lpstr>
      <vt:lpstr>PowerPoint-presentatie</vt:lpstr>
      <vt:lpstr>Maak opgave 12 uit de D toets.</vt:lpstr>
      <vt:lpstr>PowerPoint-presentatie</vt:lpstr>
      <vt:lpstr>Maak opgave 13 uit de D toets.</vt:lpstr>
      <vt:lpstr>PowerPoint-presentatie</vt:lpstr>
      <vt:lpstr>PowerPoint-presentatie</vt:lpstr>
      <vt:lpstr>Beste havo 4. </vt:lpstr>
      <vt:lpstr>Programma aankomende les</vt:lpstr>
      <vt:lpstr> terugblik vorige les</vt:lpstr>
      <vt:lpstr>Vakinhoudelijke kennis, wat moeten we weten voor overlopende posten?</vt:lpstr>
      <vt:lpstr>startopdracht: </vt:lpstr>
      <vt:lpstr>PowerPoint-presentatie</vt:lpstr>
      <vt:lpstr>Relatie tussen kas/bank begin  saldo o/u  kas/bank einde.</vt:lpstr>
      <vt:lpstr>Relatie tussen EV saldo B/L EV einde.</vt:lpstr>
      <vt:lpstr>Overlopende posten nog te betalen bedragen. </vt:lpstr>
      <vt:lpstr>Overlopende posten vooruit ontvangen bedragen</vt:lpstr>
      <vt:lpstr>Overlopende posten nog te ontvangen bedragen</vt:lpstr>
      <vt:lpstr>Overlopende posten vooruit betaalde bedragen.</vt:lpstr>
      <vt:lpstr>Nu hebben we deze overlopende posten op de begin balans?</vt:lpstr>
      <vt:lpstr>PowerPoint-presentatie</vt:lpstr>
      <vt:lpstr>Opdracht 2: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Wanneer komen we in de problemen?</vt:lpstr>
      <vt:lpstr>EINDOPDRACHT</vt:lpstr>
      <vt:lpstr>PowerPoint-presentatie</vt:lpstr>
      <vt:lpstr>PowerPoint-presentatie</vt:lpstr>
      <vt:lpstr>Tot slot, de superduperlastigepastige-ronde.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Bas Jacobs</dc:creator>
  <cp:lastModifiedBy>Bas Jacobs</cp:lastModifiedBy>
  <cp:revision>202</cp:revision>
  <dcterms:created xsi:type="dcterms:W3CDTF">2017-01-22T09:51:43Z</dcterms:created>
  <dcterms:modified xsi:type="dcterms:W3CDTF">2018-05-29T06:26:58Z</dcterms:modified>
</cp:coreProperties>
</file>